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sldIdLst>
    <p:sldId id="258" r:id="rId2"/>
    <p:sldId id="270" r:id="rId3"/>
    <p:sldId id="269" r:id="rId4"/>
    <p:sldId id="268" r:id="rId5"/>
    <p:sldId id="289"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71"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24" autoAdjust="0"/>
  </p:normalViewPr>
  <p:slideViewPr>
    <p:cSldViewPr>
      <p:cViewPr>
        <p:scale>
          <a:sx n="44" d="100"/>
          <a:sy n="44" d="100"/>
        </p:scale>
        <p:origin x="-2136" y="-52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C03BB1F-3D2E-4235-AA5B-896DF14C920B}" type="datetimeFigureOut">
              <a:rPr lang="en-IN" smtClean="0"/>
              <a:t>08-06-2021</a:t>
            </a:fld>
            <a:endParaRPr lang="en-IN"/>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IN"/>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2A9D9B6E-CFAD-4BBE-9A7F-B804A2904652}" type="slidenum">
              <a:rPr lang="en-IN" smtClean="0"/>
              <a:t>‹#›</a:t>
            </a:fld>
            <a:endParaRPr lang="en-IN"/>
          </a:p>
        </p:txBody>
      </p:sp>
    </p:spTree>
    <p:extLst>
      <p:ext uri="{BB962C8B-B14F-4D97-AF65-F5344CB8AC3E}">
        <p14:creationId xmlns:p14="http://schemas.microsoft.com/office/powerpoint/2010/main" val="2759169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3BB1F-3D2E-4235-AA5B-896DF14C920B}"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363592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3BB1F-3D2E-4235-AA5B-896DF14C920B}"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3008957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03BB1F-3D2E-4235-AA5B-896DF14C920B}"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967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3BB1F-3D2E-4235-AA5B-896DF14C920B}"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394377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3BB1F-3D2E-4235-AA5B-896DF14C920B}"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t>‹#›</a:t>
            </a:fld>
            <a:endParaRPr lang="en-IN"/>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4168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03BB1F-3D2E-4235-AA5B-896DF14C920B}" type="datetimeFigureOut">
              <a:rPr lang="en-IN" smtClean="0"/>
              <a:t>08-06-2021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686401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03BB1F-3D2E-4235-AA5B-896DF14C920B}" type="datetimeFigureOut">
              <a:rPr lang="en-IN" smtClean="0"/>
              <a:t>08-06-2021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2093314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03BB1F-3D2E-4235-AA5B-896DF14C920B}" type="datetimeFigureOut">
              <a:rPr lang="en-IN" smtClean="0"/>
              <a:t>08-06-2021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176410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03BB1F-3D2E-4235-AA5B-896DF14C920B}" type="datetimeFigureOut">
              <a:rPr lang="en-IN" smtClean="0"/>
              <a:t>08-06-2021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154665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03BB1F-3D2E-4235-AA5B-896DF14C920B}" type="datetimeFigureOut">
              <a:rPr lang="en-IN" smtClean="0"/>
              <a:t>08-06-2021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3888228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03BB1F-3D2E-4235-AA5B-896DF14C920B}" type="datetimeFigureOut">
              <a:rPr lang="en-IN" smtClean="0"/>
              <a:t>08-06-2021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14893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C03BB1F-3D2E-4235-AA5B-896DF14C920B}" type="datetimeFigureOut">
              <a:rPr lang="en-IN" smtClean="0"/>
              <a:t>08-06-2021</a:t>
            </a:fld>
            <a:endParaRPr lang="en-IN"/>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2A9D9B6E-CFAD-4BBE-9A7F-B804A2904652}" type="slidenum">
              <a:rPr lang="en-IN" smtClean="0"/>
              <a:t>‹#›</a:t>
            </a:fld>
            <a:endParaRPr lang="en-IN"/>
          </a:p>
        </p:txBody>
      </p:sp>
    </p:spTree>
    <p:extLst>
      <p:ext uri="{BB962C8B-B14F-4D97-AF65-F5344CB8AC3E}">
        <p14:creationId xmlns:p14="http://schemas.microsoft.com/office/powerpoint/2010/main" val="238899367"/>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hyperlink" Target="https://www-03.ibm.com/press/us/en/pressrelease/42156.ws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064896" cy="1800200"/>
          </a:xfrm>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IN" sz="4800" b="1" dirty="0">
                <a:solidFill>
                  <a:schemeClr val="tx1">
                    <a:lumMod val="85000"/>
                    <a:lumOff val="15000"/>
                  </a:schemeClr>
                </a:solidFill>
                <a:latin typeface="Bahnschrift SemiBold SemiConden" panose="020B0502040204020203" pitchFamily="34" charset="0"/>
              </a:rPr>
              <a:t>PROJECT TITLE</a:t>
            </a:r>
            <a:r>
              <a:rPr lang="en-IN" sz="4800" b="1" dirty="0">
                <a:solidFill>
                  <a:srgbClr val="FF0066"/>
                </a:solidFill>
                <a:latin typeface="Bahnschrift SemiBold SemiConden" panose="020B0502040204020203" pitchFamily="34" charset="0"/>
              </a:rPr>
              <a:t/>
            </a:r>
            <a:br>
              <a:rPr lang="en-IN" sz="4800" b="1" dirty="0">
                <a:solidFill>
                  <a:srgbClr val="FF0066"/>
                </a:solidFill>
                <a:latin typeface="Bahnschrift SemiBold SemiConden" panose="020B0502040204020203" pitchFamily="34" charset="0"/>
              </a:rPr>
            </a:br>
            <a:r>
              <a:rPr lang="en-IN" sz="2800" b="1" dirty="0">
                <a:latin typeface="Bahnschrift SemiBold SemiConden" panose="020B0502040204020203" pitchFamily="34" charset="0"/>
              </a:rPr>
              <a:t>PREDICT HEART FAILURE USING IBM AUTO AI   SERVICE</a:t>
            </a:r>
            <a:endParaRPr lang="en-IN" sz="2800" b="1" dirty="0"/>
          </a:p>
        </p:txBody>
      </p:sp>
      <p:sp>
        <p:nvSpPr>
          <p:cNvPr id="9" name="Content Placeholder 8"/>
          <p:cNvSpPr>
            <a:spLocks noGrp="1"/>
          </p:cNvSpPr>
          <p:nvPr>
            <p:ph sz="quarter" idx="13"/>
          </p:nvPr>
        </p:nvSpPr>
        <p:spPr>
          <a:xfrm>
            <a:off x="251520" y="2204864"/>
            <a:ext cx="8282880" cy="4464496"/>
          </a:xfrm>
        </p:spPr>
        <p:txBody>
          <a:bodyPr>
            <a:normAutofit/>
          </a:bodyPr>
          <a:lstStyle/>
          <a:p>
            <a:pPr marL="0" indent="0">
              <a:buNone/>
            </a:pPr>
            <a:r>
              <a:rPr lang="en-IN" sz="4800" b="1" dirty="0">
                <a:solidFill>
                  <a:schemeClr val="tx1">
                    <a:lumMod val="85000"/>
                    <a:lumOff val="15000"/>
                  </a:schemeClr>
                </a:solidFill>
              </a:rPr>
              <a:t>TEAM -8 MEMBERS</a:t>
            </a:r>
            <a:r>
              <a:rPr lang="en-IN" sz="5400" b="1" dirty="0">
                <a:solidFill>
                  <a:schemeClr val="tx1">
                    <a:lumMod val="85000"/>
                    <a:lumOff val="15000"/>
                  </a:schemeClr>
                </a:solidFill>
              </a:rPr>
              <a:t>:</a:t>
            </a:r>
            <a:endParaRPr lang="en-IN" sz="3600" b="1" dirty="0">
              <a:solidFill>
                <a:schemeClr val="tx1">
                  <a:lumMod val="85000"/>
                  <a:lumOff val="15000"/>
                </a:schemeClr>
              </a:solidFill>
            </a:endParaRPr>
          </a:p>
          <a:p>
            <a:r>
              <a:rPr lang="en-IN" sz="2800" dirty="0"/>
              <a:t>SAI SHARAN</a:t>
            </a:r>
          </a:p>
          <a:p>
            <a:r>
              <a:rPr lang="en-IN" sz="2800" dirty="0"/>
              <a:t>RAJITHA PULI</a:t>
            </a:r>
          </a:p>
          <a:p>
            <a:r>
              <a:rPr lang="en-IN" sz="2800" dirty="0"/>
              <a:t>ROUTHU SAHINI</a:t>
            </a:r>
          </a:p>
          <a:p>
            <a:r>
              <a:rPr lang="en-IN" sz="2800" dirty="0"/>
              <a:t>AKASHAY REDDY</a:t>
            </a:r>
          </a:p>
          <a:p>
            <a:r>
              <a:rPr lang="en-IN" sz="2800" dirty="0"/>
              <a:t>ROHAN KUMAR SINGH</a:t>
            </a:r>
          </a:p>
          <a:p>
            <a:endParaRPr lang="en-IN" sz="3600" dirty="0"/>
          </a:p>
          <a:p>
            <a:endParaRPr lang="en-IN" sz="3600" dirty="0"/>
          </a:p>
          <a:p>
            <a:endParaRPr lang="en-IN" sz="3600" dirty="0"/>
          </a:p>
          <a:p>
            <a:endParaRPr lang="en-IN" sz="3600"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429000"/>
            <a:ext cx="3528392"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42475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2" cstate="print">
            <a:extLst>
              <a:ext uri="{28A0092B-C50C-407E-A947-70E740481C1C}">
                <a14:useLocalDpi xmlns:a14="http://schemas.microsoft.com/office/drawing/2010/main" val="0"/>
              </a:ext>
            </a:extLst>
          </a:blip>
          <a:srcRect l="15874" t="16300"/>
          <a:stretch/>
        </p:blipFill>
        <p:spPr>
          <a:xfrm>
            <a:off x="0" y="0"/>
            <a:ext cx="9144000" cy="6857999"/>
          </a:xfrm>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032322"/>
            <a:ext cx="7056784"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55776" y="797708"/>
            <a:ext cx="4339650" cy="523220"/>
          </a:xfrm>
          <a:prstGeom prst="rect">
            <a:avLst/>
          </a:prstGeom>
        </p:spPr>
        <p:txBody>
          <a:bodyPr wrap="none">
            <a:spAutoFit/>
          </a:bodyPr>
          <a:lstStyle/>
          <a:p>
            <a:r>
              <a:rPr lang="en-IN" sz="2800" dirty="0">
                <a:solidFill>
                  <a:srgbClr val="92D050"/>
                </a:solidFill>
              </a:rPr>
              <a:t>5.SAVING THE MODEL</a:t>
            </a:r>
          </a:p>
        </p:txBody>
      </p:sp>
    </p:spTree>
    <p:extLst>
      <p:ext uri="{BB962C8B-B14F-4D97-AF65-F5344CB8AC3E}">
        <p14:creationId xmlns:p14="http://schemas.microsoft.com/office/powerpoint/2010/main" val="269915049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9077" t="15266"/>
          <a:stretch/>
        </p:blipFill>
        <p:spPr>
          <a:xfrm>
            <a:off x="0" y="0"/>
            <a:ext cx="9144000" cy="6858000"/>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691322"/>
            <a:ext cx="676875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161739" y="601196"/>
            <a:ext cx="5357557" cy="523220"/>
          </a:xfrm>
          <a:prstGeom prst="rect">
            <a:avLst/>
          </a:prstGeom>
        </p:spPr>
        <p:txBody>
          <a:bodyPr wrap="none">
            <a:spAutoFit/>
          </a:bodyPr>
          <a:lstStyle/>
          <a:p>
            <a:r>
              <a:rPr lang="en-IN" sz="2800" dirty="0">
                <a:solidFill>
                  <a:srgbClr val="92D050"/>
                </a:solidFill>
              </a:rPr>
              <a:t>6.CREATING DEPLOYMENT </a:t>
            </a:r>
          </a:p>
        </p:txBody>
      </p:sp>
    </p:spTree>
    <p:extLst>
      <p:ext uri="{BB962C8B-B14F-4D97-AF65-F5344CB8AC3E}">
        <p14:creationId xmlns:p14="http://schemas.microsoft.com/office/powerpoint/2010/main" val="355885513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2" cstate="print">
            <a:extLst>
              <a:ext uri="{28A0092B-C50C-407E-A947-70E740481C1C}">
                <a14:useLocalDpi xmlns:a14="http://schemas.microsoft.com/office/drawing/2010/main" val="0"/>
              </a:ext>
            </a:extLst>
          </a:blip>
          <a:srcRect l="21207" t="15662"/>
          <a:stretch/>
        </p:blipFill>
        <p:spPr>
          <a:xfrm>
            <a:off x="0" y="0"/>
            <a:ext cx="9144000" cy="6858000"/>
          </a:xfr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381" y="1340768"/>
            <a:ext cx="6918951" cy="441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85309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2" cstate="print">
            <a:extLst>
              <a:ext uri="{28A0092B-C50C-407E-A947-70E740481C1C}">
                <a14:useLocalDpi xmlns:a14="http://schemas.microsoft.com/office/drawing/2010/main" val="0"/>
              </a:ext>
            </a:extLst>
          </a:blip>
          <a:srcRect l="18719" t="15662"/>
          <a:stretch/>
        </p:blipFill>
        <p:spPr>
          <a:xfrm>
            <a:off x="0" y="0"/>
            <a:ext cx="9144000" cy="6858000"/>
          </a:xfrm>
        </p:spPr>
      </p:pic>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0000" t="100000" r="-645" b="-1176"/>
          <a:stretch/>
        </p:blipFill>
        <p:spPr bwMode="auto">
          <a:xfrm>
            <a:off x="8352927" y="5975999"/>
            <a:ext cx="457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259632" y="965054"/>
            <a:ext cx="6449201" cy="523220"/>
          </a:xfrm>
          <a:prstGeom prst="rect">
            <a:avLst/>
          </a:prstGeom>
        </p:spPr>
        <p:txBody>
          <a:bodyPr wrap="none">
            <a:spAutoFit/>
          </a:bodyPr>
          <a:lstStyle/>
          <a:p>
            <a:r>
              <a:rPr lang="en-IN" sz="2800" dirty="0">
                <a:solidFill>
                  <a:srgbClr val="92D050"/>
                </a:solidFill>
              </a:rPr>
              <a:t>7.CREATING SCORING ENDPOINT</a:t>
            </a:r>
          </a:p>
        </p:txBody>
      </p:sp>
      <p:pic>
        <p:nvPicPr>
          <p:cNvPr id="2050" name="Picture 2" descr="C:\Users\lenovo\OneDrive\Desktop\WhatsApp Image 2021-06-08 at 3.18.46 P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065458"/>
            <a:ext cx="7931102" cy="3987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7306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8201" t="15765"/>
          <a:stretch/>
        </p:blipFill>
        <p:spPr>
          <a:xfrm>
            <a:off x="9144" y="-9872"/>
            <a:ext cx="9144000" cy="6858000"/>
          </a:xfrm>
          <a:prstGeom prst="rect">
            <a:avLst/>
          </a:prstGeom>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060848"/>
            <a:ext cx="6840760" cy="42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335667" y="766931"/>
            <a:ext cx="4314001" cy="523220"/>
          </a:xfrm>
          <a:prstGeom prst="rect">
            <a:avLst/>
          </a:prstGeom>
        </p:spPr>
        <p:txBody>
          <a:bodyPr wrap="none">
            <a:spAutoFit/>
          </a:bodyPr>
          <a:lstStyle/>
          <a:p>
            <a:r>
              <a:rPr lang="en-IN" sz="2800" dirty="0">
                <a:solidFill>
                  <a:srgbClr val="92D050"/>
                </a:solidFill>
              </a:rPr>
              <a:t>8.CREATING  API  KEY</a:t>
            </a:r>
          </a:p>
        </p:txBody>
      </p:sp>
    </p:spTree>
    <p:extLst>
      <p:ext uri="{BB962C8B-B14F-4D97-AF65-F5344CB8AC3E}">
        <p14:creationId xmlns:p14="http://schemas.microsoft.com/office/powerpoint/2010/main" val="20125555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7491" t="14326"/>
          <a:stretch/>
        </p:blipFill>
        <p:spPr>
          <a:xfrm>
            <a:off x="35456" y="0"/>
            <a:ext cx="9144000" cy="6858000"/>
          </a:xfrm>
          <a:prstGeom prst="rect">
            <a:avLst/>
          </a:prstGeom>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140" y="1987778"/>
            <a:ext cx="6840760" cy="4335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63688" y="766931"/>
            <a:ext cx="5644494" cy="523220"/>
          </a:xfrm>
          <a:prstGeom prst="rect">
            <a:avLst/>
          </a:prstGeom>
        </p:spPr>
        <p:txBody>
          <a:bodyPr wrap="none">
            <a:spAutoFit/>
          </a:bodyPr>
          <a:lstStyle/>
          <a:p>
            <a:r>
              <a:rPr lang="en-IN" sz="2800" dirty="0">
                <a:solidFill>
                  <a:srgbClr val="92D050"/>
                </a:solidFill>
              </a:rPr>
              <a:t>9.CREATING  NODE-RED  APP</a:t>
            </a:r>
          </a:p>
        </p:txBody>
      </p:sp>
    </p:spTree>
    <p:extLst>
      <p:ext uri="{BB962C8B-B14F-4D97-AF65-F5344CB8AC3E}">
        <p14:creationId xmlns:p14="http://schemas.microsoft.com/office/powerpoint/2010/main" val="36081526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p:cNvSpPr>
            <a:spLocks noGrp="1"/>
          </p:cNvSpPr>
          <p:nvPr>
            <p:ph sz="quarter" idx="13"/>
          </p:nvPr>
        </p:nvSpPr>
        <p:spPr/>
        <p:txBody>
          <a:bodyPr/>
          <a:lstStyle/>
          <a:p>
            <a:endParaRPr lang="en-IN"/>
          </a:p>
        </p:txBody>
      </p:sp>
      <p:pic>
        <p:nvPicPr>
          <p:cNvPr id="6"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8830" t="16197"/>
          <a:stretch/>
        </p:blipFill>
        <p:spPr>
          <a:xfrm>
            <a:off x="0" y="0"/>
            <a:ext cx="9144000" cy="6858000"/>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984" y="1404611"/>
            <a:ext cx="705678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4632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7491" t="15595" b="-388"/>
          <a:stretch/>
        </p:blipFill>
        <p:spPr>
          <a:xfrm>
            <a:off x="0" y="0"/>
            <a:ext cx="9144000" cy="6858000"/>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51779"/>
            <a:ext cx="6709862" cy="450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24788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dirty="0"/>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4757" t="18111"/>
          <a:stretch/>
        </p:blipFill>
        <p:spPr>
          <a:xfrm>
            <a:off x="0" y="0"/>
            <a:ext cx="9144000" cy="6858000"/>
          </a:xfrm>
          <a:prstGeom prst="rect">
            <a:avLst/>
          </a:prstGeom>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879" y="2060848"/>
            <a:ext cx="6912768" cy="441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676796" y="766931"/>
            <a:ext cx="5208477" cy="523220"/>
          </a:xfrm>
          <a:prstGeom prst="rect">
            <a:avLst/>
          </a:prstGeom>
        </p:spPr>
        <p:txBody>
          <a:bodyPr wrap="none">
            <a:spAutoFit/>
          </a:bodyPr>
          <a:lstStyle/>
          <a:p>
            <a:r>
              <a:rPr lang="en-IN" sz="2800" dirty="0">
                <a:solidFill>
                  <a:srgbClr val="92D050"/>
                </a:solidFill>
              </a:rPr>
              <a:t>10.IMPORTING  THE  FLOW</a:t>
            </a:r>
          </a:p>
        </p:txBody>
      </p:sp>
    </p:spTree>
    <p:extLst>
      <p:ext uri="{BB962C8B-B14F-4D97-AF65-F5344CB8AC3E}">
        <p14:creationId xmlns:p14="http://schemas.microsoft.com/office/powerpoint/2010/main" val="28452113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452" t="-2081" r="-854" b="2081"/>
          <a:stretch/>
        </p:blipFill>
        <p:spPr>
          <a:xfrm rot="5400000">
            <a:off x="1192040" y="-1192040"/>
            <a:ext cx="6957392" cy="9341472"/>
          </a:xfrm>
          <a:prstGeom prst="rect">
            <a:avLst/>
          </a:prstGeom>
        </p:spPr>
      </p:pic>
      <p:pic>
        <p:nvPicPr>
          <p:cNvPr id="5" name="Content Placeholder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032" y="1691322"/>
            <a:ext cx="662473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051720" y="720120"/>
            <a:ext cx="4235455" cy="523220"/>
          </a:xfrm>
          <a:prstGeom prst="rect">
            <a:avLst/>
          </a:prstGeom>
        </p:spPr>
        <p:txBody>
          <a:bodyPr wrap="none">
            <a:spAutoFit/>
          </a:bodyPr>
          <a:lstStyle/>
          <a:p>
            <a:r>
              <a:rPr lang="en-IN" sz="2800" dirty="0">
                <a:solidFill>
                  <a:srgbClr val="92D050"/>
                </a:solidFill>
              </a:rPr>
              <a:t>11.PROJECT  RESULT </a:t>
            </a:r>
          </a:p>
        </p:txBody>
      </p:sp>
    </p:spTree>
    <p:extLst>
      <p:ext uri="{BB962C8B-B14F-4D97-AF65-F5344CB8AC3E}">
        <p14:creationId xmlns:p14="http://schemas.microsoft.com/office/powerpoint/2010/main" val="161009551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9897" t="23810"/>
          <a:stretch/>
        </p:blipFill>
        <p:spPr>
          <a:xfrm rot="5400000" flipV="1">
            <a:off x="733264" y="-1552736"/>
            <a:ext cx="7677472" cy="9144000"/>
          </a:xfrm>
          <a:prstGeom prst="rect">
            <a:avLst/>
          </a:prstGeom>
        </p:spPr>
      </p:pic>
      <p:sp>
        <p:nvSpPr>
          <p:cNvPr id="5" name="Rectangle 4"/>
          <p:cNvSpPr/>
          <p:nvPr/>
        </p:nvSpPr>
        <p:spPr>
          <a:xfrm>
            <a:off x="1403648" y="908720"/>
            <a:ext cx="6840760" cy="923330"/>
          </a:xfrm>
          <a:prstGeom prst="rect">
            <a:avLst/>
          </a:prstGeom>
        </p:spPr>
        <p:txBody>
          <a:bodyPr wrap="square">
            <a:spAutoFit/>
          </a:bodyPr>
          <a:lstStyle/>
          <a:p>
            <a:r>
              <a:rPr lang="en-IN" sz="5400" b="1" dirty="0">
                <a:solidFill>
                  <a:srgbClr val="92D050"/>
                </a:solidFill>
              </a:rPr>
              <a:t>INTRODUCTION</a:t>
            </a:r>
            <a:endParaRPr lang="en-IN" sz="5400" dirty="0">
              <a:solidFill>
                <a:srgbClr val="92D050"/>
              </a:solidFill>
            </a:endParaRP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063" y="2137476"/>
            <a:ext cx="3024336" cy="1298451"/>
          </a:xfrm>
          <a:prstGeom prst="rect">
            <a:avLst/>
          </a:prstGeom>
        </p:spPr>
      </p:pic>
      <p:sp>
        <p:nvSpPr>
          <p:cNvPr id="7" name="Rectangle 6"/>
          <p:cNvSpPr/>
          <p:nvPr/>
        </p:nvSpPr>
        <p:spPr>
          <a:xfrm>
            <a:off x="1007604" y="3768080"/>
            <a:ext cx="7632848" cy="2677656"/>
          </a:xfrm>
          <a:prstGeom prst="rect">
            <a:avLst/>
          </a:prstGeom>
        </p:spPr>
        <p:txBody>
          <a:bodyPr wrap="square">
            <a:spAutoFit/>
          </a:bodyPr>
          <a:lstStyle/>
          <a:p>
            <a:r>
              <a:rPr lang="en-IN" sz="2400" dirty="0">
                <a:solidFill>
                  <a:schemeClr val="bg1"/>
                </a:solidFill>
              </a:rPr>
              <a:t>Heart failure is very hard to detect early, but with the help of a National Institutes of Health (NIH) grant, a team of scientists at IBM Research partnered with scientists from Sutter Health and clinical experts from </a:t>
            </a:r>
            <a:r>
              <a:rPr lang="en-IN" sz="2400" dirty="0" err="1">
                <a:solidFill>
                  <a:schemeClr val="bg1"/>
                </a:solidFill>
              </a:rPr>
              <a:t>Geisinger</a:t>
            </a:r>
            <a:r>
              <a:rPr lang="en-IN" sz="2400" dirty="0">
                <a:solidFill>
                  <a:schemeClr val="bg1"/>
                </a:solidFill>
              </a:rPr>
              <a:t> Health System to </a:t>
            </a:r>
            <a:r>
              <a:rPr lang="en-IN" sz="2400" dirty="0">
                <a:solidFill>
                  <a:schemeClr val="bg1"/>
                </a:solidFill>
                <a:hlinkClick r:id="rId4"/>
              </a:rPr>
              <a:t>study and predict heart failure based on hidden clues in Electronic Health Records (EHRs)</a:t>
            </a:r>
            <a:r>
              <a:rPr lang="en-IN" sz="2400" dirty="0">
                <a:solidFill>
                  <a:schemeClr val="bg1"/>
                </a:solidFill>
              </a:rPr>
              <a:t>.</a:t>
            </a:r>
          </a:p>
        </p:txBody>
      </p:sp>
    </p:spTree>
    <p:extLst>
      <p:ext uri="{BB962C8B-B14F-4D97-AF65-F5344CB8AC3E}">
        <p14:creationId xmlns:p14="http://schemas.microsoft.com/office/powerpoint/2010/main" val="58090178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99502" t="98509"/>
          <a:stretch/>
        </p:blipFill>
        <p:spPr>
          <a:xfrm>
            <a:off x="-586071" y="-34347"/>
            <a:ext cx="9755560" cy="7140491"/>
          </a:xfrm>
        </p:spPr>
      </p:pic>
      <p:sp>
        <p:nvSpPr>
          <p:cNvPr id="2" name="Rectangle 1"/>
          <p:cNvSpPr/>
          <p:nvPr/>
        </p:nvSpPr>
        <p:spPr>
          <a:xfrm>
            <a:off x="2462287" y="1556792"/>
            <a:ext cx="4219425" cy="769441"/>
          </a:xfrm>
          <a:prstGeom prst="rect">
            <a:avLst/>
          </a:prstGeom>
        </p:spPr>
        <p:txBody>
          <a:bodyPr wrap="none">
            <a:spAutoFit/>
          </a:bodyPr>
          <a:lstStyle/>
          <a:p>
            <a:r>
              <a:rPr lang="en-IN" sz="4400" dirty="0">
                <a:solidFill>
                  <a:schemeClr val="bg1"/>
                </a:solidFill>
              </a:rPr>
              <a:t>CONCLUSION</a:t>
            </a:r>
          </a:p>
        </p:txBody>
      </p:sp>
      <p:sp>
        <p:nvSpPr>
          <p:cNvPr id="3" name="Rectangle 2"/>
          <p:cNvSpPr/>
          <p:nvPr/>
        </p:nvSpPr>
        <p:spPr>
          <a:xfrm>
            <a:off x="971600" y="2852936"/>
            <a:ext cx="7560840" cy="3539430"/>
          </a:xfrm>
          <a:prstGeom prst="rect">
            <a:avLst/>
          </a:prstGeom>
        </p:spPr>
        <p:txBody>
          <a:bodyPr wrap="square">
            <a:spAutoFit/>
          </a:bodyPr>
          <a:lstStyle/>
          <a:p>
            <a:r>
              <a:rPr lang="en-IN" sz="3200" dirty="0">
                <a:solidFill>
                  <a:srgbClr val="92D050"/>
                </a:solidFill>
              </a:rPr>
              <a:t>We could successfully predicted the heart  at </a:t>
            </a:r>
            <a:r>
              <a:rPr lang="en-IN" sz="3200" dirty="0">
                <a:solidFill>
                  <a:srgbClr val="FF0000"/>
                </a:solidFill>
              </a:rPr>
              <a:t>RISK</a:t>
            </a:r>
            <a:r>
              <a:rPr lang="en-IN" sz="3200" dirty="0">
                <a:solidFill>
                  <a:srgbClr val="92D050"/>
                </a:solidFill>
              </a:rPr>
              <a:t> or </a:t>
            </a:r>
            <a:r>
              <a:rPr lang="en-IN" sz="3200" dirty="0">
                <a:solidFill>
                  <a:srgbClr val="FF0000"/>
                </a:solidFill>
              </a:rPr>
              <a:t>NOT</a:t>
            </a:r>
            <a:r>
              <a:rPr lang="en-IN" sz="3200" dirty="0">
                <a:solidFill>
                  <a:srgbClr val="92D050"/>
                </a:solidFill>
              </a:rPr>
              <a:t>  by using IBM Auto AI service.</a:t>
            </a:r>
          </a:p>
          <a:p>
            <a:endParaRPr lang="en-IN" sz="3200" dirty="0">
              <a:solidFill>
                <a:srgbClr val="92D050"/>
              </a:solidFill>
            </a:endParaRPr>
          </a:p>
          <a:p>
            <a:endParaRPr lang="en-IN" sz="3200" dirty="0">
              <a:solidFill>
                <a:srgbClr val="92D050"/>
              </a:solidFill>
            </a:endParaRPr>
          </a:p>
          <a:p>
            <a:endParaRPr lang="en-IN" sz="3200" dirty="0">
              <a:solidFill>
                <a:srgbClr val="92D050"/>
              </a:solidFill>
            </a:endParaRPr>
          </a:p>
          <a:p>
            <a:r>
              <a:rPr lang="en-IN" sz="3200" dirty="0">
                <a:solidFill>
                  <a:srgbClr val="92D050"/>
                </a:solidFill>
              </a:rPr>
              <a:t>                                            -Thank You-</a:t>
            </a:r>
          </a:p>
        </p:txBody>
      </p:sp>
    </p:spTree>
    <p:extLst>
      <p:ext uri="{BB962C8B-B14F-4D97-AF65-F5344CB8AC3E}">
        <p14:creationId xmlns:p14="http://schemas.microsoft.com/office/powerpoint/2010/main" val="35962945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845" t="24164"/>
          <a:stretch/>
        </p:blipFill>
        <p:spPr>
          <a:xfrm rot="5400000">
            <a:off x="953263" y="-1332733"/>
            <a:ext cx="7056943" cy="9324528"/>
          </a:xfrm>
          <a:prstGeom prst="rect">
            <a:avLst/>
          </a:prstGeom>
        </p:spPr>
      </p:pic>
      <p:sp>
        <p:nvSpPr>
          <p:cNvPr id="5" name="Rectangle 4"/>
          <p:cNvSpPr/>
          <p:nvPr/>
        </p:nvSpPr>
        <p:spPr>
          <a:xfrm>
            <a:off x="827584" y="404664"/>
            <a:ext cx="7632848" cy="5324535"/>
          </a:xfrm>
          <a:prstGeom prst="rect">
            <a:avLst/>
          </a:prstGeom>
        </p:spPr>
        <p:txBody>
          <a:bodyPr wrap="square">
            <a:spAutoFit/>
          </a:bodyPr>
          <a:lstStyle/>
          <a:p>
            <a:r>
              <a:rPr lang="en-IN" sz="6000" dirty="0">
                <a:solidFill>
                  <a:srgbClr val="00B0F0"/>
                </a:solidFill>
              </a:rPr>
              <a:t>.</a:t>
            </a:r>
            <a:r>
              <a:rPr lang="en-IN" sz="2000" dirty="0">
                <a:solidFill>
                  <a:schemeClr val="bg1"/>
                </a:solidFill>
              </a:rPr>
              <a:t>Over the last three years, using the latest advances in artificial intelligence (AI) like natural language processing, machine learning and big data analytics, the team trained models to identify heart failure </a:t>
            </a:r>
            <a:r>
              <a:rPr lang="en-IN" sz="2000" i="1" dirty="0">
                <a:solidFill>
                  <a:schemeClr val="bg1"/>
                </a:solidFill>
              </a:rPr>
              <a:t>one to two years earlier </a:t>
            </a:r>
            <a:r>
              <a:rPr lang="en-IN" sz="2000" dirty="0">
                <a:solidFill>
                  <a:schemeClr val="bg1"/>
                </a:solidFill>
              </a:rPr>
              <a:t>than a typical diagnosis today.</a:t>
            </a:r>
          </a:p>
          <a:p>
            <a:r>
              <a:rPr lang="en-IN" sz="6000" dirty="0">
                <a:solidFill>
                  <a:srgbClr val="00B0F0"/>
                </a:solidFill>
              </a:rPr>
              <a:t>.</a:t>
            </a:r>
            <a:r>
              <a:rPr lang="en-IN" sz="2400" dirty="0">
                <a:solidFill>
                  <a:schemeClr val="bg1"/>
                </a:solidFill>
              </a:rPr>
              <a:t> </a:t>
            </a:r>
            <a:r>
              <a:rPr lang="en-IN" sz="2000" dirty="0">
                <a:solidFill>
                  <a:schemeClr val="bg1"/>
                </a:solidFill>
              </a:rPr>
              <a:t>We developed and applied several cognitive computing and AI technologies to </a:t>
            </a:r>
            <a:r>
              <a:rPr lang="en-IN" sz="2000" dirty="0" err="1">
                <a:solidFill>
                  <a:schemeClr val="bg1"/>
                </a:solidFill>
              </a:rPr>
              <a:t>analyze</a:t>
            </a:r>
            <a:r>
              <a:rPr lang="en-IN" sz="2000" dirty="0">
                <a:solidFill>
                  <a:schemeClr val="bg1"/>
                </a:solidFill>
              </a:rPr>
              <a:t> the patient data in the project including natural language processing and machine learning methods.</a:t>
            </a:r>
          </a:p>
          <a:p>
            <a:r>
              <a:rPr lang="en-IN" sz="6000" dirty="0">
                <a:solidFill>
                  <a:srgbClr val="00B0F0"/>
                </a:solidFill>
              </a:rPr>
              <a:t>.</a:t>
            </a:r>
            <a:r>
              <a:rPr lang="en-IN" sz="2000" dirty="0">
                <a:solidFill>
                  <a:schemeClr val="bg1"/>
                </a:solidFill>
              </a:rPr>
              <a:t>A predictive model will be built using </a:t>
            </a:r>
            <a:r>
              <a:rPr lang="en-IN" sz="2000" dirty="0" err="1">
                <a:solidFill>
                  <a:schemeClr val="bg1"/>
                </a:solidFill>
              </a:rPr>
              <a:t>AutoAI</a:t>
            </a:r>
            <a:r>
              <a:rPr lang="en-IN" sz="2000" dirty="0">
                <a:solidFill>
                  <a:schemeClr val="bg1"/>
                </a:solidFill>
              </a:rPr>
              <a:t> on IBM Cloud Pak for Data. The model is then deployed to the Watson Machine Learning service, where it can be accessed via a REST API.</a:t>
            </a:r>
          </a:p>
        </p:txBody>
      </p:sp>
    </p:spTree>
    <p:extLst>
      <p:ext uri="{BB962C8B-B14F-4D97-AF65-F5344CB8AC3E}">
        <p14:creationId xmlns:p14="http://schemas.microsoft.com/office/powerpoint/2010/main" val="41919999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5839" t="19703"/>
          <a:stretch/>
        </p:blipFill>
        <p:spPr>
          <a:xfrm rot="5400000">
            <a:off x="774915" y="-1672003"/>
            <a:ext cx="7497300" cy="9562710"/>
          </a:xfrm>
          <a:prstGeom prst="rect">
            <a:avLst/>
          </a:prstGeom>
        </p:spPr>
      </p:pic>
      <p:sp>
        <p:nvSpPr>
          <p:cNvPr id="5" name="Rectangle 4"/>
          <p:cNvSpPr/>
          <p:nvPr/>
        </p:nvSpPr>
        <p:spPr>
          <a:xfrm>
            <a:off x="1203553" y="980728"/>
            <a:ext cx="6943275" cy="1692771"/>
          </a:xfrm>
          <a:prstGeom prst="rect">
            <a:avLst/>
          </a:prstGeom>
        </p:spPr>
        <p:txBody>
          <a:bodyPr wrap="square">
            <a:spAutoFit/>
          </a:bodyPr>
          <a:lstStyle/>
          <a:p>
            <a:r>
              <a:rPr lang="en-IN" sz="4000" dirty="0">
                <a:solidFill>
                  <a:srgbClr val="92D050"/>
                </a:solidFill>
              </a:rPr>
              <a:t>        PROJECT AIM</a:t>
            </a:r>
            <a:r>
              <a:rPr lang="en-IN" sz="4000" dirty="0">
                <a:solidFill>
                  <a:srgbClr val="FF0066"/>
                </a:solidFill>
              </a:rPr>
              <a:t/>
            </a:r>
            <a:br>
              <a:rPr lang="en-IN" sz="4000" dirty="0">
                <a:solidFill>
                  <a:srgbClr val="FF0066"/>
                </a:solidFill>
              </a:rPr>
            </a:br>
            <a:r>
              <a:rPr lang="en-IN" sz="4400" dirty="0">
                <a:solidFill>
                  <a:schemeClr val="tx1">
                    <a:lumMod val="95000"/>
                  </a:schemeClr>
                </a:solidFill>
              </a:rPr>
              <a:t> </a:t>
            </a:r>
            <a:r>
              <a:rPr lang="en-IN" sz="2800" dirty="0">
                <a:solidFill>
                  <a:srgbClr val="00B0F0"/>
                </a:solidFill>
              </a:rPr>
              <a:t>    </a:t>
            </a:r>
            <a:r>
              <a:rPr lang="en-IN" sz="2000" dirty="0">
                <a:solidFill>
                  <a:schemeClr val="bg1"/>
                </a:solidFill>
              </a:rPr>
              <a:t>TO predict  Heart Failure using IBM  auto AI service </a:t>
            </a:r>
            <a:endParaRPr lang="en-IN" sz="2000" dirty="0">
              <a:solidFill>
                <a:srgbClr val="00B0F0"/>
              </a:solidFill>
            </a:endParaRPr>
          </a:p>
        </p:txBody>
      </p:sp>
      <p:sp>
        <p:nvSpPr>
          <p:cNvPr id="6" name="Rectangle 5"/>
          <p:cNvSpPr/>
          <p:nvPr/>
        </p:nvSpPr>
        <p:spPr>
          <a:xfrm>
            <a:off x="547872" y="3473138"/>
            <a:ext cx="7951387" cy="461665"/>
          </a:xfrm>
          <a:prstGeom prst="rect">
            <a:avLst/>
          </a:prstGeom>
        </p:spPr>
        <p:txBody>
          <a:bodyPr wrap="square">
            <a:spAutoFit/>
          </a:bodyPr>
          <a:lstStyle/>
          <a:p>
            <a:r>
              <a:rPr lang="en-IN" sz="2400" dirty="0">
                <a:solidFill>
                  <a:schemeClr val="bg1"/>
                </a:solidFill>
              </a:rPr>
              <a:t> </a:t>
            </a:r>
          </a:p>
        </p:txBody>
      </p:sp>
      <p:sp>
        <p:nvSpPr>
          <p:cNvPr id="9" name="Rectangle 8"/>
          <p:cNvSpPr/>
          <p:nvPr/>
        </p:nvSpPr>
        <p:spPr>
          <a:xfrm>
            <a:off x="513980" y="2636912"/>
            <a:ext cx="7632848" cy="646331"/>
          </a:xfrm>
          <a:prstGeom prst="rect">
            <a:avLst/>
          </a:prstGeom>
        </p:spPr>
        <p:txBody>
          <a:bodyPr wrap="square">
            <a:spAutoFit/>
          </a:bodyPr>
          <a:lstStyle/>
          <a:p>
            <a:r>
              <a:rPr lang="en-IN" sz="3600" dirty="0">
                <a:solidFill>
                  <a:srgbClr val="FF0066"/>
                </a:solidFill>
              </a:rPr>
              <a:t>   </a:t>
            </a:r>
            <a:endParaRPr lang="en-IN" sz="4000" dirty="0">
              <a:solidFill>
                <a:srgbClr val="FF0066"/>
              </a:solidFill>
            </a:endParaRPr>
          </a:p>
        </p:txBody>
      </p:sp>
      <p:sp>
        <p:nvSpPr>
          <p:cNvPr id="11" name="Rectangle 10"/>
          <p:cNvSpPr/>
          <p:nvPr/>
        </p:nvSpPr>
        <p:spPr>
          <a:xfrm>
            <a:off x="822762" y="2810984"/>
            <a:ext cx="7704856" cy="3477875"/>
          </a:xfrm>
          <a:prstGeom prst="rect">
            <a:avLst/>
          </a:prstGeom>
        </p:spPr>
        <p:txBody>
          <a:bodyPr wrap="square">
            <a:spAutoFit/>
          </a:bodyPr>
          <a:lstStyle/>
          <a:p>
            <a:r>
              <a:rPr lang="en-IN" sz="4000" dirty="0">
                <a:solidFill>
                  <a:srgbClr val="00B0F0"/>
                </a:solidFill>
              </a:rPr>
              <a:t>.</a:t>
            </a:r>
            <a:r>
              <a:rPr lang="en-IN" sz="2400" dirty="0">
                <a:solidFill>
                  <a:srgbClr val="00B0F0"/>
                </a:solidFill>
              </a:rPr>
              <a:t> </a:t>
            </a:r>
            <a:r>
              <a:rPr lang="en-IN" sz="2000" dirty="0">
                <a:solidFill>
                  <a:schemeClr val="bg1"/>
                </a:solidFill>
              </a:rPr>
              <a:t>Building  a predictive model with </a:t>
            </a:r>
            <a:r>
              <a:rPr lang="en-IN" sz="2000" dirty="0" err="1">
                <a:solidFill>
                  <a:schemeClr val="bg1"/>
                </a:solidFill>
              </a:rPr>
              <a:t>AutoAI</a:t>
            </a:r>
            <a:r>
              <a:rPr lang="en-IN" sz="2000" dirty="0">
                <a:solidFill>
                  <a:schemeClr val="bg1"/>
                </a:solidFill>
              </a:rPr>
              <a:t> on Cloud Pak for Data.</a:t>
            </a:r>
          </a:p>
          <a:p>
            <a:r>
              <a:rPr lang="en-IN" sz="4000" dirty="0">
                <a:solidFill>
                  <a:srgbClr val="00B0F0"/>
                </a:solidFill>
              </a:rPr>
              <a:t>.</a:t>
            </a:r>
            <a:r>
              <a:rPr lang="en-IN" sz="3600" dirty="0">
                <a:solidFill>
                  <a:srgbClr val="00B0F0"/>
                </a:solidFill>
              </a:rPr>
              <a:t> </a:t>
            </a:r>
            <a:r>
              <a:rPr lang="en-IN" sz="2000" dirty="0">
                <a:solidFill>
                  <a:schemeClr val="bg1"/>
                </a:solidFill>
              </a:rPr>
              <a:t>Deploying the model to the IBM Watson Machine     Learning service.</a:t>
            </a:r>
          </a:p>
          <a:p>
            <a:r>
              <a:rPr lang="en-IN" sz="4000" dirty="0">
                <a:solidFill>
                  <a:srgbClr val="00B0F0"/>
                </a:solidFill>
              </a:rPr>
              <a:t>.</a:t>
            </a:r>
            <a:r>
              <a:rPr lang="en-IN" sz="2000" dirty="0">
                <a:solidFill>
                  <a:srgbClr val="00B0F0"/>
                </a:solidFill>
              </a:rPr>
              <a:t> </a:t>
            </a:r>
            <a:r>
              <a:rPr lang="en-IN" sz="2000" dirty="0">
                <a:solidFill>
                  <a:schemeClr val="bg1"/>
                </a:solidFill>
              </a:rPr>
              <a:t>Via a Node.js app, score some data against the model via an API call to the Watson Machine Learning service</a:t>
            </a:r>
          </a:p>
          <a:p>
            <a:r>
              <a:rPr lang="en-IN" sz="4000" dirty="0">
                <a:solidFill>
                  <a:srgbClr val="00B0F0"/>
                </a:solidFill>
              </a:rPr>
              <a:t>.</a:t>
            </a:r>
            <a:r>
              <a:rPr lang="en-IN" sz="3600" dirty="0">
                <a:solidFill>
                  <a:schemeClr val="bg1"/>
                </a:solidFill>
              </a:rPr>
              <a:t> </a:t>
            </a:r>
            <a:r>
              <a:rPr lang="en-IN" sz="2000" dirty="0">
                <a:solidFill>
                  <a:schemeClr val="bg1"/>
                </a:solidFill>
              </a:rPr>
              <a:t>predicting  the  heart failure </a:t>
            </a:r>
            <a:r>
              <a:rPr lang="en-IN" sz="2000" dirty="0" err="1">
                <a:solidFill>
                  <a:schemeClr val="bg1"/>
                </a:solidFill>
              </a:rPr>
              <a:t>paitent</a:t>
            </a:r>
            <a:r>
              <a:rPr lang="en-IN" sz="2000" dirty="0">
                <a:solidFill>
                  <a:schemeClr val="bg1"/>
                </a:solidFill>
              </a:rPr>
              <a:t> data where it is at RISK or NOT RISK.</a:t>
            </a:r>
            <a:endParaRPr lang="en-IN" sz="2000" dirty="0"/>
          </a:p>
        </p:txBody>
      </p:sp>
    </p:spTree>
    <p:extLst>
      <p:ext uri="{BB962C8B-B14F-4D97-AF65-F5344CB8AC3E}">
        <p14:creationId xmlns:p14="http://schemas.microsoft.com/office/powerpoint/2010/main" val="275533133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8575" t="15952"/>
          <a:stretch/>
        </p:blipFill>
        <p:spPr>
          <a:xfrm rot="5400000">
            <a:off x="1057298" y="-1228698"/>
            <a:ext cx="7029399" cy="9144002"/>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95" y="2135207"/>
            <a:ext cx="8235804" cy="425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674682" y="764704"/>
            <a:ext cx="3794629" cy="523220"/>
          </a:xfrm>
          <a:prstGeom prst="rect">
            <a:avLst/>
          </a:prstGeom>
        </p:spPr>
        <p:txBody>
          <a:bodyPr wrap="none">
            <a:spAutoFit/>
          </a:bodyPr>
          <a:lstStyle/>
          <a:p>
            <a:r>
              <a:rPr lang="en-IN" sz="2800" dirty="0">
                <a:solidFill>
                  <a:srgbClr val="92D050"/>
                </a:solidFill>
                <a:latin typeface="Lucida Bright" panose="02040602050505020304" pitchFamily="18" charset="0"/>
              </a:rPr>
              <a:t>1.WATSON  STUDIO</a:t>
            </a:r>
          </a:p>
        </p:txBody>
      </p:sp>
    </p:spTree>
    <p:extLst>
      <p:ext uri="{BB962C8B-B14F-4D97-AF65-F5344CB8AC3E}">
        <p14:creationId xmlns:p14="http://schemas.microsoft.com/office/powerpoint/2010/main" val="20828695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31414" t="5457"/>
          <a:stretch/>
        </p:blipFill>
        <p:spPr>
          <a:xfrm rot="5400000">
            <a:off x="995637" y="-1231828"/>
            <a:ext cx="7152725" cy="9144003"/>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809" y="1556792"/>
            <a:ext cx="7322440" cy="497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123728" y="476672"/>
            <a:ext cx="6149440" cy="523220"/>
          </a:xfrm>
          <a:prstGeom prst="rect">
            <a:avLst/>
          </a:prstGeom>
        </p:spPr>
        <p:txBody>
          <a:bodyPr wrap="none">
            <a:spAutoFit/>
          </a:bodyPr>
          <a:lstStyle/>
          <a:p>
            <a:r>
              <a:rPr lang="en-IN" sz="2800" dirty="0">
                <a:solidFill>
                  <a:srgbClr val="92D050"/>
                </a:solidFill>
              </a:rPr>
              <a:t>2.CREATING A WATSON STUDIO</a:t>
            </a:r>
          </a:p>
        </p:txBody>
      </p:sp>
    </p:spTree>
    <p:extLst>
      <p:ext uri="{BB962C8B-B14F-4D97-AF65-F5344CB8AC3E}">
        <p14:creationId xmlns:p14="http://schemas.microsoft.com/office/powerpoint/2010/main" val="36925809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0020" t="12566" r="57"/>
          <a:stretch/>
        </p:blipFill>
        <p:spPr>
          <a:xfrm rot="5400000">
            <a:off x="1143000" y="-1143000"/>
            <a:ext cx="6858000" cy="9144000"/>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68" y="1902132"/>
            <a:ext cx="7128792" cy="429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95128" y="520709"/>
            <a:ext cx="6048672" cy="1015663"/>
          </a:xfrm>
          <a:prstGeom prst="rect">
            <a:avLst/>
          </a:prstGeom>
        </p:spPr>
        <p:txBody>
          <a:bodyPr wrap="square">
            <a:spAutoFit/>
          </a:bodyPr>
          <a:lstStyle/>
          <a:p>
            <a:r>
              <a:rPr lang="en-IN" sz="2000" dirty="0">
                <a:solidFill>
                  <a:srgbClr val="FFFF00"/>
                </a:solidFill>
              </a:rPr>
              <a:t>3.CREATED A  </a:t>
            </a:r>
            <a:r>
              <a:rPr lang="en-IN" sz="2000" dirty="0">
                <a:solidFill>
                  <a:schemeClr val="bg2">
                    <a:lumMod val="90000"/>
                  </a:schemeClr>
                </a:solidFill>
              </a:rPr>
              <a:t>MACHINE  LEARINING  SERVICE </a:t>
            </a:r>
            <a:r>
              <a:rPr lang="en-IN" sz="2000" dirty="0">
                <a:solidFill>
                  <a:srgbClr val="FFFF00"/>
                </a:solidFill>
              </a:rPr>
              <a:t>,ADDED </a:t>
            </a:r>
            <a:r>
              <a:rPr lang="en-IN" sz="2000" dirty="0">
                <a:solidFill>
                  <a:srgbClr val="92D050"/>
                </a:solidFill>
              </a:rPr>
              <a:t>CLOUD  OBJECT STORAGE </a:t>
            </a:r>
            <a:r>
              <a:rPr lang="en-IN" sz="2000" dirty="0">
                <a:solidFill>
                  <a:srgbClr val="FFFF00"/>
                </a:solidFill>
              </a:rPr>
              <a:t>AND CREATING </a:t>
            </a:r>
            <a:r>
              <a:rPr lang="en-IN" sz="2000" dirty="0">
                <a:solidFill>
                  <a:srgbClr val="00B0F0"/>
                </a:solidFill>
              </a:rPr>
              <a:t>NEW AUTOAI EXPERIMENT</a:t>
            </a:r>
            <a:r>
              <a:rPr lang="en-IN" sz="2000" dirty="0">
                <a:solidFill>
                  <a:srgbClr val="FFFF00"/>
                </a:solidFill>
              </a:rPr>
              <a:t>.</a:t>
            </a:r>
          </a:p>
        </p:txBody>
      </p:sp>
    </p:spTree>
    <p:extLst>
      <p:ext uri="{BB962C8B-B14F-4D97-AF65-F5344CB8AC3E}">
        <p14:creationId xmlns:p14="http://schemas.microsoft.com/office/powerpoint/2010/main" val="28351557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4888" t="21210"/>
          <a:stretch/>
        </p:blipFill>
        <p:spPr>
          <a:xfrm>
            <a:off x="0" y="0"/>
            <a:ext cx="9144000" cy="6858000"/>
          </a:xfrm>
          <a:prstGeom prst="rect">
            <a:avLst/>
          </a:prstGeom>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68" y="1770896"/>
            <a:ext cx="7200800" cy="43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267744" y="939064"/>
            <a:ext cx="4791696" cy="523220"/>
          </a:xfrm>
          <a:prstGeom prst="rect">
            <a:avLst/>
          </a:prstGeom>
        </p:spPr>
        <p:txBody>
          <a:bodyPr wrap="none">
            <a:spAutoFit/>
          </a:bodyPr>
          <a:lstStyle/>
          <a:p>
            <a:r>
              <a:rPr lang="en-IN" sz="2800" dirty="0">
                <a:solidFill>
                  <a:srgbClr val="92D050"/>
                </a:solidFill>
              </a:rPr>
              <a:t>4.TRAINING THE MODEL</a:t>
            </a:r>
          </a:p>
        </p:txBody>
      </p:sp>
    </p:spTree>
    <p:extLst>
      <p:ext uri="{BB962C8B-B14F-4D97-AF65-F5344CB8AC3E}">
        <p14:creationId xmlns:p14="http://schemas.microsoft.com/office/powerpoint/2010/main" val="10047528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2" cstate="print">
            <a:extLst>
              <a:ext uri="{28A0092B-C50C-407E-A947-70E740481C1C}">
                <a14:useLocalDpi xmlns:a14="http://schemas.microsoft.com/office/drawing/2010/main" val="0"/>
              </a:ext>
            </a:extLst>
          </a:blip>
          <a:srcRect l="16733" t="15662"/>
          <a:stretch/>
        </p:blipFill>
        <p:spPr>
          <a:xfrm>
            <a:off x="0" y="0"/>
            <a:ext cx="9144000" cy="6858000"/>
          </a:xfr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484784"/>
            <a:ext cx="712879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95749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xmlns=""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1039</TotalTime>
  <Words>235</Words>
  <Application>Microsoft Office PowerPoint</Application>
  <PresentationFormat>On-screen Show (4:3)</PresentationFormat>
  <Paragraphs>38</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View</vt:lpstr>
      <vt:lpstr>PROJECT TITLE PREDICT HEART FAILURE USING IBM AUTO AI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Rajitha</dc:creator>
  <cp:lastModifiedBy>lenovo</cp:lastModifiedBy>
  <cp:revision>52</cp:revision>
  <dcterms:created xsi:type="dcterms:W3CDTF">2021-06-05T13:57:14Z</dcterms:created>
  <dcterms:modified xsi:type="dcterms:W3CDTF">2021-06-08T10:20:16Z</dcterms:modified>
</cp:coreProperties>
</file>